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08" r:id="rId3"/>
    <p:sldId id="293" r:id="rId4"/>
    <p:sldId id="295" r:id="rId5"/>
    <p:sldId id="305" r:id="rId6"/>
    <p:sldId id="294" r:id="rId7"/>
    <p:sldId id="318" r:id="rId8"/>
    <p:sldId id="291" r:id="rId9"/>
    <p:sldId id="315" r:id="rId10"/>
    <p:sldId id="316" r:id="rId11"/>
    <p:sldId id="310" r:id="rId12"/>
    <p:sldId id="311" r:id="rId13"/>
    <p:sldId id="312" r:id="rId14"/>
    <p:sldId id="313" r:id="rId15"/>
    <p:sldId id="319" r:id="rId16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>
      <p:cViewPr varScale="1">
        <p:scale>
          <a:sx n="124" d="100"/>
          <a:sy n="124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30.png>
</file>

<file path=ppt/media/image5.tiff>
</file>

<file path=ppt/media/image6.gif>
</file>

<file path=ppt/media/image60.png>
</file>

<file path=ppt/media/image7.png>
</file>

<file path=ppt/media/image70.png>
</file>

<file path=ppt/media/image8.png>
</file>

<file path=ppt/media/image80.png>
</file>

<file path=ppt/media/image81.png>
</file>

<file path=ppt/media/image9.png>
</file>

<file path=ppt/media/image9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1C461-4E71-BD6D-7791-1C1F4C9ABC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89FEA-1B74-C022-13F8-5E51D9C7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43B34-80C0-B7BD-638A-EEB0B299D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58220-C906-924F-8678-8383547B0559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BF53CF-0CD8-2092-1B75-90304305C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A10EF2-4E81-8EEC-5A42-6B3EBAC2A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814F-B782-C947-9A1E-310A3C29D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4032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951FF-BBA2-360A-8627-228D9F072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69BA6E-7C7F-6147-9836-847A91532E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8DA2E-3E9C-3EEF-469B-B869E3520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58220-C906-924F-8678-8383547B0559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327CB3-8FD3-59F1-2E8F-6A5D7DD9C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AE8358-C5E5-55CE-38BA-87B6F7AE3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814F-B782-C947-9A1E-310A3C29D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9570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AF4AB0-6613-CE47-BF81-1B3745D1F5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6EA174-8F19-CA57-8077-000C25C4F5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F7776-2B0B-4BA3-99F4-DAA7FDE6B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58220-C906-924F-8678-8383547B0559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9FA0A-F901-29A0-427C-D0DDEA660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E3ACC5-E7B1-E5AA-24DF-EFD2C79DC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814F-B782-C947-9A1E-310A3C29D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2389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AEC6D-B793-45EB-9B5F-2367A713B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576A8-4ABC-5968-DFA2-62C267110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9A879-9638-8CFE-CFBA-03F29DE84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58220-C906-924F-8678-8383547B0559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4991AF-6A45-6707-1D80-72B601E35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D1AD5-3498-53ED-E59E-3CC855521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814F-B782-C947-9A1E-310A3C29D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2536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24FAE-0F80-6338-C4A8-F7D20EE32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1DD37-8834-4929-3198-00ECDD152A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BA34D-CB8F-07F4-3F18-3C622BC36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58220-C906-924F-8678-8383547B0559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C8AC9-341D-4BC5-5EF9-E029BD49E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ED96DD-2A78-469C-8441-AC7D613B3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814F-B782-C947-9A1E-310A3C29D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7545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1DB35-2355-3D59-5904-5021B319B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10407-5FCD-9970-A56A-1BDC5B13EF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7625B7-FF5E-BBF6-C021-8F5605031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A8DF26-6FF2-1195-B604-EC289083F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58220-C906-924F-8678-8383547B0559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DE7627-4AD9-2F20-BBEC-D35A9E311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EE43D-05D3-238C-F69C-7FB713CF5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814F-B782-C947-9A1E-310A3C29D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323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08296-8451-43C7-0018-28A85A054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352BA7-F85B-1CFB-6218-93A749AB52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FB06DE-1B40-7A34-A1FE-540AA090C9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8B3E4B-C5EF-FC02-FB22-191E7AF01A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CD0F15-03F6-34CE-AEBD-695F5227B4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CF37DC-B36D-48CC-4A04-125C0D2BF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58220-C906-924F-8678-8383547B0559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26627B-FD6F-F44E-A7E2-E77B1214E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448890-709A-B890-00B9-758BD410B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814F-B782-C947-9A1E-310A3C29D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1642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B94A7-8E8E-DD11-1D47-415D903C7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8AA343-C036-5B9C-DD4C-F41A3AC44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58220-C906-924F-8678-8383547B0559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4A7C57-BF00-EE34-27AC-76A87385A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19EC5E-8F17-BED9-5F2C-B85CEB6EA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814F-B782-C947-9A1E-310A3C29D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7631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B372AA-E839-185F-86D0-AD5BD5D6D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58220-C906-924F-8678-8383547B0559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0C9142-8030-A44F-9F0A-5636E36A9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90C5F3-A9BA-BC20-5DE1-A0206173C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814F-B782-C947-9A1E-310A3C29D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9782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1B2E2-DD0E-F24B-4A28-B12B159E2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42A1C-BC35-ACF5-D4AD-DE3006699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E807E-56F0-1335-42DA-4476404144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8A8398-23F8-1F18-150F-A3104DD0A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58220-C906-924F-8678-8383547B0559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F001D-D0EB-F02F-2B2E-10F6157D4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60C10B-9E4B-6B5D-9E65-27018DC92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814F-B782-C947-9A1E-310A3C29D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6809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DC24-EA67-3762-D20E-1D1456ACB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0E16FE-749A-CCE6-CF38-6800205F6E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B63EC4-B269-CFBE-6445-FA338E383F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B2627C-9CD6-B937-435C-F2BF90D13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58220-C906-924F-8678-8383547B0559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35F4FE-9FBF-989A-6292-A173F7645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4CEC2F-64EC-C2AC-C3CF-7E757C17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814F-B782-C947-9A1E-310A3C29D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1090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CCFCBD-9DAF-F70B-C2D9-A4B0CF6D0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A488C4-4158-CC32-A0AF-7E95E4FFFC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A1A518-8C7F-0B4C-B848-70B9D1BEA8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58220-C906-924F-8678-8383547B0559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4CFB4-9E3B-A988-D019-8C4FA94C4D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74D539-BDA8-7C21-9E37-B1E190C517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B8814F-B782-C947-9A1E-310A3C29D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0917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transformer-neural-network-step-by-step-breakdown-of-the-beast-b3e096dc857f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openai.com/dall-e-2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3" Type="http://schemas.openxmlformats.org/officeDocument/2006/relationships/image" Target="../media/image1.png"/><Relationship Id="rId7" Type="http://schemas.openxmlformats.org/officeDocument/2006/relationships/image" Target="../media/image60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90.png"/><Relationship Id="rId4" Type="http://schemas.openxmlformats.org/officeDocument/2006/relationships/image" Target="../media/image30.png"/><Relationship Id="rId9" Type="http://schemas.openxmlformats.org/officeDocument/2006/relationships/image" Target="../media/image8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vitrox-publication/generative-modeling-with-variational-auto-encoder-vae-fc449be9890e" TargetMode="External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Variational_autoencoder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ommons.wikimedia.org/wiki/User:EugenioT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E4B98-8FFB-CA02-1503-E86EF75A9F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Other types of networks and some example applications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F4AFB4-67C8-28BE-343C-1675EC21E2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Anders Krogh</a:t>
            </a:r>
          </a:p>
        </p:txBody>
      </p:sp>
    </p:spTree>
    <p:extLst>
      <p:ext uri="{BB962C8B-B14F-4D97-AF65-F5344CB8AC3E}">
        <p14:creationId xmlns:p14="http://schemas.microsoft.com/office/powerpoint/2010/main" val="7424111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B15F2A-2A5E-700E-497E-E3990E4E2F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785"/>
          <a:stretch/>
        </p:blipFill>
        <p:spPr>
          <a:xfrm>
            <a:off x="1483375" y="4024989"/>
            <a:ext cx="10244170" cy="27453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C5309D-64A9-804D-7F7B-8E47792068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36"/>
          <a:stretch/>
        </p:blipFill>
        <p:spPr>
          <a:xfrm>
            <a:off x="333831" y="1318515"/>
            <a:ext cx="4441366" cy="274531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F3107F8-522E-422E-B5A3-0CFE9893D04D}"/>
              </a:ext>
            </a:extLst>
          </p:cNvPr>
          <p:cNvSpPr/>
          <p:nvPr/>
        </p:nvSpPr>
        <p:spPr>
          <a:xfrm>
            <a:off x="3012622" y="3053438"/>
            <a:ext cx="1232808" cy="204107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BDFA4E-936F-73C1-8B48-9DB99CBF5AC4}"/>
              </a:ext>
            </a:extLst>
          </p:cNvPr>
          <p:cNvSpPr txBox="1"/>
          <p:nvPr/>
        </p:nvSpPr>
        <p:spPr>
          <a:xfrm>
            <a:off x="333831" y="4542064"/>
            <a:ext cx="12817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Heatmaps shows expression count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CE7C39-3D60-79A3-FE02-2A1F21F399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b="15772"/>
          <a:stretch/>
        </p:blipFill>
        <p:spPr>
          <a:xfrm>
            <a:off x="4873171" y="1285413"/>
            <a:ext cx="6756400" cy="26742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63DF6A-34B6-E1D7-FF40-E1AA0C08594F}"/>
              </a:ext>
            </a:extLst>
          </p:cNvPr>
          <p:cNvSpPr txBox="1"/>
          <p:nvPr/>
        </p:nvSpPr>
        <p:spPr>
          <a:xfrm>
            <a:off x="515325" y="455379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latin typeface="CMR9"/>
              </a:rPr>
              <a:t>Sub-clustering for marker genes</a:t>
            </a:r>
            <a:endParaRPr lang="en-GB" sz="32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87168A3-190C-BB16-93EA-5907B4FFB7F8}"/>
              </a:ext>
            </a:extLst>
          </p:cNvPr>
          <p:cNvSpPr/>
          <p:nvPr/>
        </p:nvSpPr>
        <p:spPr>
          <a:xfrm>
            <a:off x="1023714" y="2318657"/>
            <a:ext cx="1058179" cy="1211821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1392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3E515-3367-3614-C451-9479756AE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Transformers</a:t>
            </a:r>
          </a:p>
        </p:txBody>
      </p:sp>
    </p:spTree>
    <p:extLst>
      <p:ext uri="{BB962C8B-B14F-4D97-AF65-F5344CB8AC3E}">
        <p14:creationId xmlns:p14="http://schemas.microsoft.com/office/powerpoint/2010/main" val="3049566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6BA54-9E15-4C4C-1460-CEBDA1915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AlphaFold</a:t>
            </a:r>
            <a:r>
              <a:rPr lang="en-GB" dirty="0"/>
              <a:t> 2</a:t>
            </a:r>
          </a:p>
        </p:txBody>
      </p:sp>
      <p:pic>
        <p:nvPicPr>
          <p:cNvPr id="2050" name="Picture 2" descr="Demis Hassabis on Twitter: &quot;The #AlphaFold 2 papers on the methods and  human proteome predictions are out today in hard copy in @Nature! A really  proud moment to see our work featured">
            <a:extLst>
              <a:ext uri="{FF2B5EF4-FFF2-40B4-BE49-F238E27FC236}">
                <a16:creationId xmlns:a16="http://schemas.microsoft.com/office/drawing/2014/main" id="{44A174CA-7141-D1D9-2B4C-2256FEE1FC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9925" y="0"/>
            <a:ext cx="51720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6B674BB-417F-64B5-050C-00F9D8F221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766" y="1540914"/>
            <a:ext cx="5439142" cy="256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2557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7D3877-E7B7-CBFB-A555-1EAC4F54A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408" y="367324"/>
            <a:ext cx="8584997" cy="28979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C49FC9-6A6F-EFC5-728E-844599481681}"/>
              </a:ext>
            </a:extLst>
          </p:cNvPr>
          <p:cNvSpPr txBox="1"/>
          <p:nvPr/>
        </p:nvSpPr>
        <p:spPr>
          <a:xfrm>
            <a:off x="515817" y="5784557"/>
            <a:ext cx="113948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From: Jumper, J., Evans, R., </a:t>
            </a:r>
            <a:r>
              <a:rPr lang="en-GB" dirty="0" err="1"/>
              <a:t>Pritzel</a:t>
            </a:r>
            <a:r>
              <a:rPr lang="en-GB" dirty="0"/>
              <a:t>, A. </a:t>
            </a:r>
            <a:r>
              <a:rPr lang="en-GB" i="1" dirty="0"/>
              <a:t>et al.</a:t>
            </a:r>
            <a:r>
              <a:rPr lang="en-GB" dirty="0"/>
              <a:t> Highly accurate protein structure prediction with </a:t>
            </a:r>
            <a:r>
              <a:rPr lang="en-GB" dirty="0" err="1"/>
              <a:t>AlphaFold</a:t>
            </a:r>
            <a:r>
              <a:rPr lang="en-GB" dirty="0"/>
              <a:t>. </a:t>
            </a:r>
            <a:r>
              <a:rPr lang="en-GB" i="1" dirty="0"/>
              <a:t>Nature</a:t>
            </a:r>
            <a:r>
              <a:rPr lang="en-GB" dirty="0"/>
              <a:t> </a:t>
            </a:r>
            <a:r>
              <a:rPr lang="en-GB" b="1" dirty="0"/>
              <a:t>596</a:t>
            </a:r>
            <a:r>
              <a:rPr lang="en-GB" dirty="0"/>
              <a:t>, 583–589 (2021). https://</a:t>
            </a:r>
            <a:r>
              <a:rPr lang="en-GB" dirty="0" err="1"/>
              <a:t>doi.org</a:t>
            </a:r>
            <a:r>
              <a:rPr lang="en-GB" dirty="0"/>
              <a:t>/10.1038/s41586-021-03819-2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BAEF1C-A5D3-71B9-CE6C-7A53F4380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1108" y="3424232"/>
            <a:ext cx="8169031" cy="2230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851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3B5F4E-98EC-9878-799B-80F046FE8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370" y="78154"/>
            <a:ext cx="4795508" cy="659847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2575484-09A9-C280-038C-6831E680B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3737"/>
          </a:xfrm>
        </p:spPr>
        <p:txBody>
          <a:bodyPr>
            <a:normAutofit/>
          </a:bodyPr>
          <a:lstStyle/>
          <a:p>
            <a:r>
              <a:rPr lang="en-GB" sz="3600" dirty="0"/>
              <a:t>Transformer Neural Networks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44C3FE-476E-FC34-B999-41486B32ED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27015"/>
            <a:ext cx="6867769" cy="3579447"/>
          </a:xfrm>
        </p:spPr>
        <p:txBody>
          <a:bodyPr>
            <a:normAutofit fontScale="62500" lnSpcReduction="20000"/>
          </a:bodyPr>
          <a:lstStyle/>
          <a:p>
            <a:r>
              <a:rPr lang="en-GB" dirty="0"/>
              <a:t>Introduced for natural language processing</a:t>
            </a:r>
          </a:p>
          <a:p>
            <a:r>
              <a:rPr lang="en-GB" dirty="0"/>
              <a:t>Used for sequential data like words in a sentence or amino acids in a sequence</a:t>
            </a:r>
          </a:p>
          <a:p>
            <a:r>
              <a:rPr lang="en-GB" dirty="0"/>
              <a:t>Replaces recurrent neural networks</a:t>
            </a:r>
          </a:p>
          <a:p>
            <a:r>
              <a:rPr lang="en-GB" dirty="0"/>
              <a:t>Use several layers of representations and an </a:t>
            </a:r>
            <a:r>
              <a:rPr lang="en-GB" dirty="0">
                <a:solidFill>
                  <a:schemeClr val="accent1"/>
                </a:solidFill>
              </a:rPr>
              <a:t>attention</a:t>
            </a:r>
            <a:r>
              <a:rPr lang="en-GB" dirty="0"/>
              <a:t> mechanism to focus on important parts (words)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Learn more e.g. in this blog post (where the figure is from):</a:t>
            </a:r>
          </a:p>
          <a:p>
            <a:pPr marL="0" indent="0">
              <a:buNone/>
            </a:pPr>
            <a:r>
              <a:rPr lang="en-GB" dirty="0">
                <a:hlinkClick r:id="rId3"/>
              </a:rPr>
              <a:t>https://towardsdatascience.com/transformer-neural-network-step-by-step-breakdown-of-the-beast-b3e096dc857f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or read the paper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E7FE9A-9054-4AC4-85AA-5B061A837D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3267" y="4060217"/>
            <a:ext cx="4025900" cy="2362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F8FF2E-96A8-1D64-6AF9-6E9C27571372}"/>
              </a:ext>
            </a:extLst>
          </p:cNvPr>
          <p:cNvSpPr txBox="1"/>
          <p:nvPr/>
        </p:nvSpPr>
        <p:spPr>
          <a:xfrm>
            <a:off x="838199" y="5261653"/>
            <a:ext cx="242081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effectLst/>
                <a:latin typeface="NimbusRomNo9L"/>
              </a:rPr>
              <a:t>31st Conference on Neural Information Processing Systems (NIPS 2017), Long Beach, CA, USA.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7534683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2F859-4D42-357C-0760-EDB9450EF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And so 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6E883-8198-63EE-19FC-C8C8E8CF9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DELL-E </a:t>
            </a:r>
            <a:r>
              <a:rPr lang="en-GB" dirty="0">
                <a:hlinkClick r:id="rId2"/>
              </a:rPr>
              <a:t>https://openai.com/dall-e-2/</a:t>
            </a:r>
            <a:endParaRPr lang="en-GB" dirty="0"/>
          </a:p>
          <a:p>
            <a:r>
              <a:rPr lang="en-GB" dirty="0" err="1"/>
              <a:t>ChatGBT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0401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350A6-8E79-E6DB-9966-AF41C0BE1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4079"/>
            <a:ext cx="10515600" cy="1862260"/>
          </a:xfrm>
        </p:spPr>
        <p:txBody>
          <a:bodyPr/>
          <a:lstStyle/>
          <a:p>
            <a:pPr algn="ctr"/>
            <a:r>
              <a:rPr lang="en-GB" dirty="0"/>
              <a:t>Many different types of neural networks used for different tasks</a:t>
            </a:r>
          </a:p>
        </p:txBody>
      </p:sp>
    </p:spTree>
    <p:extLst>
      <p:ext uri="{BB962C8B-B14F-4D97-AF65-F5344CB8AC3E}">
        <p14:creationId xmlns:p14="http://schemas.microsoft.com/office/powerpoint/2010/main" val="4259809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A944A-99E1-6762-E132-FA2F5EEFB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models</a:t>
            </a:r>
          </a:p>
        </p:txBody>
      </p:sp>
    </p:spTree>
    <p:extLst>
      <p:ext uri="{BB962C8B-B14F-4D97-AF65-F5344CB8AC3E}">
        <p14:creationId xmlns:p14="http://schemas.microsoft.com/office/powerpoint/2010/main" val="788934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7214145-6E8B-7C4C-9E08-905CEAD5E87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219639"/>
                <a:ext cx="7275490" cy="4805241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b="1" dirty="0"/>
                  <a:t>Aim:</a:t>
                </a:r>
                <a:r>
                  <a:rPr lang="en-GB" sz="2400" dirty="0"/>
                  <a:t> </a:t>
                </a:r>
              </a:p>
              <a:p>
                <a:pPr marL="0" indent="0">
                  <a:buNone/>
                </a:pPr>
                <a:r>
                  <a:rPr lang="en-GB" sz="2400" dirty="0"/>
                  <a:t>Model the distribution of your data, </a:t>
                </a:r>
                <a:r>
                  <a:rPr lang="en-GB" sz="2400" i="1" dirty="0"/>
                  <a:t>P(x), </a:t>
                </a:r>
                <a:r>
                  <a:rPr lang="en-GB" sz="2400" dirty="0"/>
                  <a:t>by mapping from a low-dimensional representation space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b="1" dirty="0"/>
                  <a:t>Ingredients:</a:t>
                </a:r>
              </a:p>
              <a:p>
                <a:r>
                  <a:rPr lang="en-GB" sz="2400" dirty="0"/>
                  <a:t>Distribution over representations: </a:t>
                </a:r>
                <a14:m>
                  <m:oMath xmlns:m="http://schemas.openxmlformats.org/officeDocument/2006/math">
                    <m:r>
                      <a:rPr lang="da-DK" sz="2400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a-DK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a-DK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e>
                        <m:r>
                          <a:rPr lang="da-DK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𝜑</m:t>
                        </m:r>
                      </m:e>
                    </m:d>
                  </m:oMath>
                </a14:m>
                <a:endParaRPr lang="da-DK" sz="2400" dirty="0"/>
              </a:p>
              <a:p>
                <a:r>
                  <a:rPr lang="en-GB" sz="2400" dirty="0"/>
                  <a:t>Decoder (neural network): </a:t>
                </a:r>
                <a14:m>
                  <m:oMath xmlns:m="http://schemas.openxmlformats.org/officeDocument/2006/math">
                    <m:r>
                      <a:rPr lang="da-DK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a-DK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a-DK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e>
                        <m:r>
                          <a:rPr lang="da-DK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da-DK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a-DK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r>
                  <a:rPr lang="en-GB" sz="2400" dirty="0"/>
                  <a:t> *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b="1" dirty="0"/>
                  <a:t>Generative: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400" dirty="0"/>
                  <a:t>Sample random </a:t>
                </a:r>
                <a:r>
                  <a:rPr lang="en-GB" sz="2400" i="1" dirty="0">
                    <a:solidFill>
                      <a:schemeClr val="accent1"/>
                    </a:solidFill>
                  </a:rPr>
                  <a:t>z</a:t>
                </a:r>
                <a:r>
                  <a:rPr lang="en-GB" sz="2400" dirty="0"/>
                  <a:t> from </a:t>
                </a:r>
                <a14:m>
                  <m:oMath xmlns:m="http://schemas.openxmlformats.org/officeDocument/2006/math">
                    <m:r>
                      <a:rPr lang="da-DK" sz="2400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a-DK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a-DK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e>
                        <m:r>
                          <a:rPr lang="da-DK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𝜑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400" dirty="0"/>
                  <a:t>Sample random </a:t>
                </a:r>
                <a:r>
                  <a:rPr lang="en-GB" sz="2400" i="1" dirty="0">
                    <a:solidFill>
                      <a:schemeClr val="accent1"/>
                    </a:solidFill>
                  </a:rPr>
                  <a:t>x</a:t>
                </a:r>
                <a:r>
                  <a:rPr lang="en-GB" sz="2400" dirty="0"/>
                  <a:t> from </a:t>
                </a:r>
                <a14:m>
                  <m:oMath xmlns:m="http://schemas.openxmlformats.org/officeDocument/2006/math">
                    <m:r>
                      <a:rPr lang="da-DK" sz="2400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a-DK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a-DK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e>
                        <m:r>
                          <a:rPr lang="da-DK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da-DK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a-DK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7214145-6E8B-7C4C-9E08-905CEAD5E87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219639"/>
                <a:ext cx="7275490" cy="4805241"/>
              </a:xfrm>
              <a:blipFill>
                <a:blip r:embed="rId2"/>
                <a:stretch>
                  <a:fillRect l="-1396" t="-1583" b="-3958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C04EBD89-5AFC-8346-A984-7C11378FD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3525"/>
            <a:ext cx="10515600" cy="847449"/>
          </a:xfrm>
        </p:spPr>
        <p:txBody>
          <a:bodyPr/>
          <a:lstStyle/>
          <a:p>
            <a:r>
              <a:rPr lang="en-GB" dirty="0"/>
              <a:t>Generative neural networks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D0306A-7CFF-0840-8425-9EEC32DE38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2" b="1443"/>
          <a:stretch/>
        </p:blipFill>
        <p:spPr>
          <a:xfrm>
            <a:off x="8437950" y="432683"/>
            <a:ext cx="3337489" cy="217076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522966D-8465-4344-B36F-EE9DC4E57BC4}"/>
                  </a:ext>
                </a:extLst>
              </p:cNvPr>
              <p:cNvSpPr txBox="1"/>
              <p:nvPr/>
            </p:nvSpPr>
            <p:spPr>
              <a:xfrm>
                <a:off x="8593343" y="2124788"/>
                <a:ext cx="9287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da-DK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a-DK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a-DK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e>
                        <m:r>
                          <a:rPr lang="da-DK" i="1">
                            <a:latin typeface="Cambria Math" panose="02040503050406030204" pitchFamily="18" charset="0"/>
                          </a:rPr>
                          <m:t>𝜑</m:t>
                        </m:r>
                      </m:e>
                    </m:d>
                  </m:oMath>
                </a14:m>
                <a:r>
                  <a:rPr lang="en-DK" dirty="0"/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522966D-8465-4344-B36F-EE9DC4E57B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93343" y="2124788"/>
                <a:ext cx="928716" cy="369332"/>
              </a:xfrm>
              <a:prstGeom prst="rect">
                <a:avLst/>
              </a:prstGeom>
              <a:blipFill>
                <a:blip r:embed="rId4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E8307E17-D3A8-4F4A-93AF-BB00D75705B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7533" r="7570"/>
          <a:stretch/>
        </p:blipFill>
        <p:spPr>
          <a:xfrm rot="16200000" flipV="1">
            <a:off x="9266187" y="2475528"/>
            <a:ext cx="1681013" cy="202614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32033BFA-5F92-1747-8EF1-E32C13B44B8E}"/>
                  </a:ext>
                </a:extLst>
              </p:cNvPr>
              <p:cNvSpPr/>
              <p:nvPr/>
            </p:nvSpPr>
            <p:spPr>
              <a:xfrm>
                <a:off x="9597035" y="4335247"/>
                <a:ext cx="112024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a-DK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a-DK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e>
                          <m:r>
                            <a:rPr lang="da-DK" i="1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da-DK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a-DK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</m:oMath>
                  </m:oMathPara>
                </a14:m>
                <a:endParaRPr lang="en-DK" dirty="0"/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32033BFA-5F92-1747-8EF1-E32C13B44B8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7035" y="4335247"/>
                <a:ext cx="1120242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879AD7FE-B331-D54C-B8B8-1E246D9888DF}"/>
              </a:ext>
            </a:extLst>
          </p:cNvPr>
          <p:cNvSpPr txBox="1"/>
          <p:nvPr/>
        </p:nvSpPr>
        <p:spPr>
          <a:xfrm>
            <a:off x="8205246" y="177570"/>
            <a:ext cx="38028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Low dimensional representation space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2D9FC6-D910-AB4B-BF01-1154593CFF05}"/>
              </a:ext>
            </a:extLst>
          </p:cNvPr>
          <p:cNvSpPr txBox="1"/>
          <p:nvPr/>
        </p:nvSpPr>
        <p:spPr>
          <a:xfrm>
            <a:off x="8488412" y="6361936"/>
            <a:ext cx="33374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High dimensional data space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653BE4F-6AA1-DA4F-BB62-BA254E5B0944}"/>
                  </a:ext>
                </a:extLst>
              </p:cNvPr>
              <p:cNvSpPr txBox="1"/>
              <p:nvPr/>
            </p:nvSpPr>
            <p:spPr>
              <a:xfrm>
                <a:off x="7942638" y="5202988"/>
                <a:ext cx="553062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36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DK" sz="36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653BE4F-6AA1-DA4F-BB62-BA254E5B09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2638" y="5202988"/>
                <a:ext cx="553062" cy="64633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E5217C9-75E5-364A-87A7-BB06E5A5384E}"/>
                  </a:ext>
                </a:extLst>
              </p:cNvPr>
              <p:cNvSpPr txBox="1"/>
              <p:nvPr/>
            </p:nvSpPr>
            <p:spPr>
              <a:xfrm>
                <a:off x="7942638" y="1198879"/>
                <a:ext cx="553062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36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</m:oMath>
                  </m:oMathPara>
                </a14:m>
                <a:endParaRPr lang="en-DK" sz="36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E5217C9-75E5-364A-87A7-BB06E5A538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2638" y="1198879"/>
                <a:ext cx="553062" cy="64633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2CB0ECA-6D32-4A4D-9344-2707CAD360CF}"/>
                  </a:ext>
                </a:extLst>
              </p:cNvPr>
              <p:cNvSpPr txBox="1"/>
              <p:nvPr/>
            </p:nvSpPr>
            <p:spPr>
              <a:xfrm>
                <a:off x="10566702" y="3046198"/>
                <a:ext cx="553062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3600" i="1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en-DK" sz="36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2CB0ECA-6D32-4A4D-9344-2707CAD360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66702" y="3046198"/>
                <a:ext cx="553062" cy="646331"/>
              </a:xfrm>
              <a:prstGeom prst="rect">
                <a:avLst/>
              </a:prstGeom>
              <a:blipFill>
                <a:blip r:embed="rId10"/>
                <a:stretch>
                  <a:fillRect l="-2222" r="-2222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Down Arrow 21">
            <a:extLst>
              <a:ext uri="{FF2B5EF4-FFF2-40B4-BE49-F238E27FC236}">
                <a16:creationId xmlns:a16="http://schemas.microsoft.com/office/drawing/2014/main" id="{45C9894C-3A8E-E341-8E75-0BC96A803434}"/>
              </a:ext>
            </a:extLst>
          </p:cNvPr>
          <p:cNvSpPr/>
          <p:nvPr/>
        </p:nvSpPr>
        <p:spPr>
          <a:xfrm>
            <a:off x="9047550" y="2956560"/>
            <a:ext cx="155393" cy="914400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46331AC-2650-3946-841F-F08755A91FE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437950" y="4708261"/>
            <a:ext cx="3310802" cy="165181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493ED0B-71A5-AE43-9952-C207AF0776C0}"/>
              </a:ext>
            </a:extLst>
          </p:cNvPr>
          <p:cNvSpPr txBox="1"/>
          <p:nvPr/>
        </p:nvSpPr>
        <p:spPr>
          <a:xfrm>
            <a:off x="279400" y="6258471"/>
            <a:ext cx="7829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*) Neural network may for instance output a mean of a normal with fixed variance</a:t>
            </a:r>
          </a:p>
        </p:txBody>
      </p:sp>
    </p:spTree>
    <p:extLst>
      <p:ext uri="{BB962C8B-B14F-4D97-AF65-F5344CB8AC3E}">
        <p14:creationId xmlns:p14="http://schemas.microsoft.com/office/powerpoint/2010/main" val="581905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9ACB7-C76F-A048-88D6-624002D2C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834289" cy="1781175"/>
          </a:xfrm>
        </p:spPr>
        <p:txBody>
          <a:bodyPr/>
          <a:lstStyle/>
          <a:p>
            <a:r>
              <a:rPr lang="en-DK" dirty="0"/>
              <a:t>Why generate images of fake cats?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C23C4-05A5-7A43-89EB-374D1BC93C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6301"/>
            <a:ext cx="5778500" cy="4305300"/>
          </a:xfrm>
        </p:spPr>
        <p:txBody>
          <a:bodyPr>
            <a:normAutofit/>
          </a:bodyPr>
          <a:lstStyle/>
          <a:p>
            <a:r>
              <a:rPr lang="en-DK" dirty="0"/>
              <a:t>Model learns a low dimensional representation</a:t>
            </a:r>
          </a:p>
          <a:p>
            <a:r>
              <a:rPr lang="en-DK" dirty="0"/>
              <a:t>Related to manifold learning</a:t>
            </a:r>
          </a:p>
          <a:p>
            <a:pPr lvl="1"/>
            <a:r>
              <a:rPr lang="en-DK" dirty="0"/>
              <a:t>UMAP</a:t>
            </a:r>
          </a:p>
          <a:p>
            <a:pPr lvl="1"/>
            <a:r>
              <a:rPr lang="en-DK" dirty="0"/>
              <a:t>tSNE</a:t>
            </a:r>
          </a:p>
          <a:p>
            <a:r>
              <a:rPr lang="en-DK" dirty="0"/>
              <a:t>This may be useful for other puposes</a:t>
            </a:r>
          </a:p>
          <a:p>
            <a:pPr lvl="1"/>
            <a:r>
              <a:rPr lang="en-DK" dirty="0"/>
              <a:t>Representations useful for other tasks</a:t>
            </a:r>
          </a:p>
          <a:p>
            <a:pPr lvl="1"/>
            <a:r>
              <a:rPr lang="en-DK" dirty="0"/>
              <a:t>Grouping of tumor types, stocks, cats,…</a:t>
            </a:r>
          </a:p>
          <a:p>
            <a:pPr lvl="1"/>
            <a:r>
              <a:rPr lang="en-GB" dirty="0"/>
              <a:t>Imputation</a:t>
            </a:r>
          </a:p>
          <a:p>
            <a:pPr lvl="1"/>
            <a:r>
              <a:rPr lang="en-GB" dirty="0"/>
              <a:t>I</a:t>
            </a:r>
            <a:r>
              <a:rPr lang="en-DK" dirty="0"/>
              <a:t>nterpolation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678414-304A-E048-87A3-AACA8A848E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2" t="8203" r="7243" b="5766"/>
          <a:stretch/>
        </p:blipFill>
        <p:spPr>
          <a:xfrm>
            <a:off x="7672489" y="419734"/>
            <a:ext cx="4286403" cy="42340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08D0D4-432F-C44B-9A88-A2CEE85355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63" r="-371" b="57134"/>
          <a:stretch/>
        </p:blipFill>
        <p:spPr>
          <a:xfrm>
            <a:off x="7913411" y="4768057"/>
            <a:ext cx="3804557" cy="14291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354E85-8A00-5F4D-8760-87409CCC56E5}"/>
              </a:ext>
            </a:extLst>
          </p:cNvPr>
          <p:cNvSpPr txBox="1"/>
          <p:nvPr/>
        </p:nvSpPr>
        <p:spPr>
          <a:xfrm>
            <a:off x="8000538" y="547469"/>
            <a:ext cx="38313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2400" dirty="0"/>
              <a:t>Learned 2D representation of images of handwritten digits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EDD273-19F2-E446-A088-ACB7D6DF13ED}"/>
              </a:ext>
            </a:extLst>
          </p:cNvPr>
          <p:cNvSpPr txBox="1"/>
          <p:nvPr/>
        </p:nvSpPr>
        <p:spPr>
          <a:xfrm>
            <a:off x="7913411" y="6132317"/>
            <a:ext cx="2028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Images from MNIST</a:t>
            </a:r>
          </a:p>
        </p:txBody>
      </p:sp>
    </p:spTree>
    <p:extLst>
      <p:ext uri="{BB962C8B-B14F-4D97-AF65-F5344CB8AC3E}">
        <p14:creationId xmlns:p14="http://schemas.microsoft.com/office/powerpoint/2010/main" val="553297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9C06623-6BDD-F242-B19A-A101837CD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95800" cy="1325563"/>
          </a:xfrm>
        </p:spPr>
        <p:txBody>
          <a:bodyPr/>
          <a:lstStyle/>
          <a:p>
            <a:r>
              <a:rPr lang="en-GB" dirty="0"/>
              <a:t>Latent space interpolation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2A2F183-7D9A-6F47-A397-5329E9FB2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68CAC79-4693-C54B-9A62-1E90F78CC0D0}"/>
              </a:ext>
            </a:extLst>
          </p:cNvPr>
          <p:cNvSpPr/>
          <p:nvPr/>
        </p:nvSpPr>
        <p:spPr>
          <a:xfrm>
            <a:off x="333829" y="1932095"/>
            <a:ext cx="488405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Copied from</a:t>
            </a:r>
          </a:p>
          <a:p>
            <a:r>
              <a:rPr lang="en-GB" dirty="0"/>
              <a:t>“Generative </a:t>
            </a:r>
            <a:r>
              <a:rPr lang="en-GB" dirty="0" err="1"/>
              <a:t>Modeling</a:t>
            </a:r>
            <a:r>
              <a:rPr lang="en-GB" dirty="0"/>
              <a:t> with Variational Auto Encoder (VAE). Understanding the intuition behind Variational Autoencoder”</a:t>
            </a:r>
          </a:p>
          <a:p>
            <a:r>
              <a:rPr lang="en-GB" dirty="0"/>
              <a:t>By Fathy Rashad</a:t>
            </a:r>
          </a:p>
          <a:p>
            <a:endParaRPr lang="en-GB" dirty="0"/>
          </a:p>
          <a:p>
            <a:r>
              <a:rPr lang="en-GB" dirty="0">
                <a:hlinkClick r:id="rId3"/>
              </a:rPr>
              <a:t>https://medium.com/vitrox-publication/generative-modeling-with-variational-auto-encoder-vae-fc449be9890e</a:t>
            </a:r>
            <a:endParaRPr lang="en-GB" dirty="0"/>
          </a:p>
          <a:p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4C30C2-1967-014D-B727-2AC47EA4D04A}"/>
              </a:ext>
            </a:extLst>
          </p:cNvPr>
          <p:cNvSpPr txBox="1"/>
          <p:nvPr/>
        </p:nvSpPr>
        <p:spPr>
          <a:xfrm>
            <a:off x="333829" y="5165125"/>
            <a:ext cx="4547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Similar: App that can predict how you will look when you get old</a:t>
            </a:r>
          </a:p>
        </p:txBody>
      </p:sp>
    </p:spTree>
    <p:extLst>
      <p:ext uri="{BB962C8B-B14F-4D97-AF65-F5344CB8AC3E}">
        <p14:creationId xmlns:p14="http://schemas.microsoft.com/office/powerpoint/2010/main" val="2437849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456869F-871E-59ED-9EE5-7EB5949A2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6861"/>
          </a:xfrm>
        </p:spPr>
        <p:txBody>
          <a:bodyPr>
            <a:normAutofit/>
          </a:bodyPr>
          <a:lstStyle/>
          <a:p>
            <a:r>
              <a:rPr lang="en-GB" sz="4000" dirty="0"/>
              <a:t>VAE: Variational Autoencoder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7F68430-C1D1-CF82-2B29-E96F1AB18F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8221" y="2678572"/>
            <a:ext cx="6969578" cy="2889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55ACD6-0BBE-A60B-01E8-2879DE9351BD}"/>
              </a:ext>
            </a:extLst>
          </p:cNvPr>
          <p:cNvSpPr txBox="1"/>
          <p:nvPr/>
        </p:nvSpPr>
        <p:spPr>
          <a:xfrm>
            <a:off x="895349" y="6333288"/>
            <a:ext cx="1120412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Image credits: </a:t>
            </a:r>
            <a:r>
              <a:rPr lang="en-GB" sz="1200" dirty="0">
                <a:hlinkClick r:id="rId3"/>
              </a:rPr>
              <a:t>https://en.wikipedia.org/wiki/Variational_autoencoder</a:t>
            </a:r>
            <a:r>
              <a:rPr lang="en-GB" sz="1200" dirty="0"/>
              <a:t>, </a:t>
            </a:r>
            <a:r>
              <a:rPr lang="en-GB" sz="1200" dirty="0" err="1"/>
              <a:t>EugenioTL</a:t>
            </a:r>
            <a:r>
              <a:rPr lang="en-GB" sz="1200" dirty="0"/>
              <a:t>,  </a:t>
            </a:r>
            <a:r>
              <a:rPr lang="en-GB" sz="1200" dirty="0">
                <a:hlinkClick r:id="rId4"/>
              </a:rPr>
              <a:t>https://commons.wikimedia.org/wiki/User:EugenioTL</a:t>
            </a:r>
            <a:endParaRPr lang="en-GB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06C1C9-AE65-B884-7A1C-B91CC962DDC1}"/>
              </a:ext>
            </a:extLst>
          </p:cNvPr>
          <p:cNvSpPr txBox="1"/>
          <p:nvPr/>
        </p:nvSpPr>
        <p:spPr>
          <a:xfrm>
            <a:off x="838201" y="1289957"/>
            <a:ext cx="96610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Training of generative models require additional “tricks”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One method is to train an </a:t>
            </a:r>
            <a:r>
              <a:rPr lang="en-GB" sz="2400" dirty="0">
                <a:solidFill>
                  <a:schemeClr val="accent1"/>
                </a:solidFill>
              </a:rPr>
              <a:t>encoder</a:t>
            </a:r>
            <a:r>
              <a:rPr lang="en-GB" sz="2400" dirty="0"/>
              <a:t> together with the </a:t>
            </a:r>
            <a:r>
              <a:rPr lang="en-GB" sz="2400" dirty="0">
                <a:solidFill>
                  <a:schemeClr val="accent1"/>
                </a:solidFill>
              </a:rPr>
              <a:t>decoder</a:t>
            </a:r>
            <a:r>
              <a:rPr lang="en-GB" sz="2400" dirty="0"/>
              <a:t> to give a distribution P(</a:t>
            </a:r>
            <a:r>
              <a:rPr lang="en-GB" sz="2400" dirty="0" err="1"/>
              <a:t>z|x</a:t>
            </a:r>
            <a:r>
              <a:rPr lang="en-GB" sz="2400" dirty="0"/>
              <a:t>) to sample from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This is called a variational autoencoder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A10484-195C-E2AA-45BD-B687D58C8DB9}"/>
              </a:ext>
            </a:extLst>
          </p:cNvPr>
          <p:cNvSpPr txBox="1"/>
          <p:nvPr/>
        </p:nvSpPr>
        <p:spPr>
          <a:xfrm>
            <a:off x="838200" y="5579266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1"/>
                </a:solidFill>
              </a:rPr>
              <a:t>Generative adversarial network (GAN) </a:t>
            </a:r>
            <a:r>
              <a:rPr lang="en-GB" sz="2400" dirty="0"/>
              <a:t>is another type</a:t>
            </a:r>
          </a:p>
        </p:txBody>
      </p:sp>
    </p:spTree>
    <p:extLst>
      <p:ext uri="{BB962C8B-B14F-4D97-AF65-F5344CB8AC3E}">
        <p14:creationId xmlns:p14="http://schemas.microsoft.com/office/powerpoint/2010/main" val="2657898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95201-3C64-6008-4EA9-117C0AD92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302" y="269140"/>
            <a:ext cx="5257800" cy="1325563"/>
          </a:xfrm>
        </p:spPr>
        <p:txBody>
          <a:bodyPr>
            <a:normAutofit/>
          </a:bodyPr>
          <a:lstStyle/>
          <a:p>
            <a:r>
              <a:rPr lang="en-GB" sz="4000" dirty="0"/>
              <a:t>Generative models for gene expression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1D4907-860E-A4BD-B30C-719CDA28B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4537" y="4268847"/>
            <a:ext cx="4827539" cy="25075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7B3B3D-058B-AB74-F902-4412B6973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171" y="2653831"/>
            <a:ext cx="4876800" cy="1727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A1E7159-CDB7-A869-533C-3A51E5667B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702" y="1721493"/>
            <a:ext cx="5953370" cy="230554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84EA523-B64E-9A73-71FA-4DDB206207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302" y="4468874"/>
            <a:ext cx="5584471" cy="15464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222065D-1EFA-4DF4-748F-30344355DE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99428" y="89809"/>
            <a:ext cx="4877543" cy="264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811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F380BDA3-E552-82CA-24CA-39C296350052}"/>
              </a:ext>
            </a:extLst>
          </p:cNvPr>
          <p:cNvGrpSpPr/>
          <p:nvPr/>
        </p:nvGrpSpPr>
        <p:grpSpPr>
          <a:xfrm>
            <a:off x="6853554" y="2307740"/>
            <a:ext cx="4813743" cy="3536850"/>
            <a:chOff x="6540057" y="2379333"/>
            <a:chExt cx="4813743" cy="353685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7417AF8-06D5-5CDD-4CA4-FB86ACEED2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6875"/>
            <a:stretch/>
          </p:blipFill>
          <p:spPr>
            <a:xfrm>
              <a:off x="6540057" y="2379333"/>
              <a:ext cx="4813743" cy="353685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EA0E9A5-1D7D-7402-EAEA-EEEFD79D58E8}"/>
                </a:ext>
              </a:extLst>
            </p:cNvPr>
            <p:cNvSpPr/>
            <p:nvPr/>
          </p:nvSpPr>
          <p:spPr>
            <a:xfrm>
              <a:off x="6540057" y="2758274"/>
              <a:ext cx="322511" cy="25181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D4080F8-617C-A737-BAE3-929DB3CB8E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36"/>
          <a:stretch/>
        </p:blipFill>
        <p:spPr>
          <a:xfrm>
            <a:off x="363537" y="2022990"/>
            <a:ext cx="6628106" cy="409699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3D675D4-0691-CE63-2884-13E8987132E5}"/>
              </a:ext>
            </a:extLst>
          </p:cNvPr>
          <p:cNvSpPr txBox="1"/>
          <p:nvPr/>
        </p:nvSpPr>
        <p:spPr>
          <a:xfrm>
            <a:off x="515325" y="611998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Schuster &amp; Krogh: https://</a:t>
            </a:r>
            <a:r>
              <a:rPr lang="en-GB" dirty="0" err="1"/>
              <a:t>arxiv.org</a:t>
            </a:r>
            <a:r>
              <a:rPr lang="en-GB" dirty="0"/>
              <a:t>/abs/2110.06672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117461-E13B-BD95-5293-6B09899B5523}"/>
              </a:ext>
            </a:extLst>
          </p:cNvPr>
          <p:cNvSpPr txBox="1"/>
          <p:nvPr/>
        </p:nvSpPr>
        <p:spPr>
          <a:xfrm>
            <a:off x="515324" y="553347"/>
            <a:ext cx="748567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latin typeface="CMR9"/>
              </a:rPr>
              <a:t>A Deep Generative model applied to a s</a:t>
            </a:r>
            <a:r>
              <a:rPr lang="en-GB" sz="2800" dirty="0">
                <a:effectLst/>
                <a:latin typeface="CMR9"/>
              </a:rPr>
              <a:t>ingle-cell dataset from peripheral blood mononuclear cells* </a:t>
            </a:r>
            <a:endParaRPr lang="en-GB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4831AE-83EE-94B1-4F10-A73B55E7FD82}"/>
              </a:ext>
            </a:extLst>
          </p:cNvPr>
          <p:cNvSpPr txBox="1"/>
          <p:nvPr/>
        </p:nvSpPr>
        <p:spPr>
          <a:xfrm>
            <a:off x="6189030" y="5934520"/>
            <a:ext cx="55197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effectLst/>
                <a:latin typeface="CMR10"/>
              </a:rPr>
              <a:t>*) Data from Zheng, et al. Nat </a:t>
            </a:r>
            <a:r>
              <a:rPr lang="en-GB" sz="1800" dirty="0" err="1">
                <a:effectLst/>
                <a:latin typeface="CMR10"/>
              </a:rPr>
              <a:t>Commun</a:t>
            </a:r>
            <a:r>
              <a:rPr lang="en-GB" sz="1800" dirty="0">
                <a:effectLst/>
                <a:latin typeface="CMR10"/>
              </a:rPr>
              <a:t>. 2017 Apr;8(1):14049. </a:t>
            </a:r>
            <a:r>
              <a:rPr lang="en-GB" sz="1800" dirty="0">
                <a:solidFill>
                  <a:srgbClr val="0000FF"/>
                </a:solidFill>
                <a:effectLst/>
                <a:latin typeface="CMR10"/>
              </a:rPr>
              <a:t>https://</a:t>
            </a:r>
            <a:r>
              <a:rPr lang="en-GB" sz="1800" dirty="0" err="1">
                <a:solidFill>
                  <a:srgbClr val="0000FF"/>
                </a:solidFill>
                <a:effectLst/>
                <a:latin typeface="CMR10"/>
              </a:rPr>
              <a:t>doi.org</a:t>
            </a:r>
            <a:r>
              <a:rPr lang="en-GB" sz="1800" dirty="0">
                <a:solidFill>
                  <a:srgbClr val="0000FF"/>
                </a:solidFill>
                <a:effectLst/>
                <a:latin typeface="CMR10"/>
              </a:rPr>
              <a:t>/10.1038/ncomms14049</a:t>
            </a:r>
            <a:r>
              <a:rPr lang="en-GB" sz="1800" dirty="0">
                <a:effectLst/>
                <a:latin typeface="CMR10"/>
              </a:rPr>
              <a:t>. </a:t>
            </a:r>
            <a:endParaRPr lang="en-GB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40420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1234</TotalTime>
  <Words>507</Words>
  <Application>Microsoft Macintosh PowerPoint</Application>
  <PresentationFormat>Widescreen</PresentationFormat>
  <Paragraphs>71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CMR10</vt:lpstr>
      <vt:lpstr>CMR9</vt:lpstr>
      <vt:lpstr>NimbusRomNo9L</vt:lpstr>
      <vt:lpstr>Office Theme</vt:lpstr>
      <vt:lpstr>Other types of networks and some example applications</vt:lpstr>
      <vt:lpstr>Many different types of neural networks used for different tasks</vt:lpstr>
      <vt:lpstr>Generative models</vt:lpstr>
      <vt:lpstr>Generative neural networks</vt:lpstr>
      <vt:lpstr>Why generate images of fake cats?</vt:lpstr>
      <vt:lpstr>Latent space interpolation</vt:lpstr>
      <vt:lpstr>VAE: Variational Autoencoder</vt:lpstr>
      <vt:lpstr>Generative models for gene expression</vt:lpstr>
      <vt:lpstr>PowerPoint Presentation</vt:lpstr>
      <vt:lpstr>PowerPoint Presentation</vt:lpstr>
      <vt:lpstr>Transformers</vt:lpstr>
      <vt:lpstr>AlphaFold 2</vt:lpstr>
      <vt:lpstr>PowerPoint Presentation</vt:lpstr>
      <vt:lpstr>Transformer Neural Networks</vt:lpstr>
      <vt:lpstr>And so 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Other types of networks and some example applications</dc:title>
  <dc:creator>Anders Krogh</dc:creator>
  <cp:lastModifiedBy>Anders Krogh</cp:lastModifiedBy>
  <cp:revision>4</cp:revision>
  <dcterms:created xsi:type="dcterms:W3CDTF">2023-04-25T08:43:39Z</dcterms:created>
  <dcterms:modified xsi:type="dcterms:W3CDTF">2023-04-26T05:26:16Z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a2630e2-1ac5-455e-8217-0156b1936a76_Enabled">
    <vt:lpwstr>true</vt:lpwstr>
  </property>
  <property fmtid="{D5CDD505-2E9C-101B-9397-08002B2CF9AE}" pid="3" name="MSIP_Label_6a2630e2-1ac5-455e-8217-0156b1936a76_SetDate">
    <vt:lpwstr>2023-04-25T08:51:46Z</vt:lpwstr>
  </property>
  <property fmtid="{D5CDD505-2E9C-101B-9397-08002B2CF9AE}" pid="4" name="MSIP_Label_6a2630e2-1ac5-455e-8217-0156b1936a76_Method">
    <vt:lpwstr>Standard</vt:lpwstr>
  </property>
  <property fmtid="{D5CDD505-2E9C-101B-9397-08002B2CF9AE}" pid="5" name="MSIP_Label_6a2630e2-1ac5-455e-8217-0156b1936a76_Name">
    <vt:lpwstr>Notclass</vt:lpwstr>
  </property>
  <property fmtid="{D5CDD505-2E9C-101B-9397-08002B2CF9AE}" pid="6" name="MSIP_Label_6a2630e2-1ac5-455e-8217-0156b1936a76_SiteId">
    <vt:lpwstr>a3927f91-cda1-4696-af89-8c9f1ceffa91</vt:lpwstr>
  </property>
  <property fmtid="{D5CDD505-2E9C-101B-9397-08002B2CF9AE}" pid="7" name="MSIP_Label_6a2630e2-1ac5-455e-8217-0156b1936a76_ActionId">
    <vt:lpwstr>260e6ed6-19f9-43d6-a6b1-3c2595879882</vt:lpwstr>
  </property>
  <property fmtid="{D5CDD505-2E9C-101B-9397-08002B2CF9AE}" pid="8" name="MSIP_Label_6a2630e2-1ac5-455e-8217-0156b1936a76_ContentBits">
    <vt:lpwstr>0</vt:lpwstr>
  </property>
</Properties>
</file>

<file path=docProps/thumbnail.jpeg>
</file>